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Oswald"/>
      <p:regular r:id="rId23"/>
      <p:bold r:id="rId24"/>
    </p:embeddedFont>
    <p:embeddedFont>
      <p:font typeface="Average" panose="020B0604020202020204" charset="0"/>
      <p:regular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BA6F76-91F3-4D24-BA65-A0BDFD195DD1}">
  <a:tblStyle styleId="{7CBA6F76-91F3-4D24-BA65-A0BDFD195DD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Q3. I think that a larger conversation needs to take place to really get to the root of what I am talking about here. We are now seeing on a grand scale, also due to the growing number of young Indigenous people coming of age, a massive documentation process and participation in mainstream culture. They are talking about their standards of living, their communities, their hopes and fears, and we need to listen. We need to open our eyes and really see what they are presenting and not just as a last resort to avoid any great catastrophes: we need to use it as a first resort for guidance in our roles as adults and guardians. (Skeena Reece, 2008)</a:t>
            </a:r>
            <a:endParaRPr/>
          </a:p>
          <a:p>
            <a:pPr marL="0" lvl="0" indent="0">
              <a:spcBef>
                <a:spcPts val="0"/>
              </a:spcBef>
              <a:spcAft>
                <a:spcPts val="0"/>
              </a:spcAft>
              <a:buNone/>
            </a:pPr>
            <a:r>
              <a:rPr lang="en"/>
              <a:t>Hip-hop-based education builds on the original foundations of the South Bronx hip-hop movement and teaches students to be critical consumers, develop diverse literacy skills, and encourages them to see themselves in an otherwise unreflective curriculum. Ladson-Billings (2009) has written about the potential negative effects on students who do not see their culture, history or background represented in the school textbooks or curriculum, or what seeing that culture, history or background distorted can do, as well. She further describes culturally relevant teaching as a pedagogy that “empowers students intellectually, socially, emotionally, and politically by using cultural referents to impart knowledge, skills, and attitudes” (Ladson-Billings, 2009, p.20).The goal should be for all students to see their history and culture represented​ ​in​ ​the​ ​curriculum,​ ​not​ ​just​ ​those​ ​in​ ​the​ ​dominant​ ​culture. </a:t>
            </a:r>
            <a:endParaRPr/>
          </a:p>
          <a:p>
            <a:pPr marL="0" lvl="0" indent="0">
              <a:spcBef>
                <a:spcPts val="0"/>
              </a:spcBef>
              <a:spcAft>
                <a:spcPts val="0"/>
              </a:spcAft>
              <a:buNone/>
            </a:pPr>
            <a:r>
              <a:rPr lang="en"/>
              <a:t>EX: The​ ​course​ ​description​ ​in​ ​the​ ​syllabus​ ​stated​ ​that​ ​Hip-Hop​ ​Lit “will examine various elements of literary interpretation and criticism through the lens of hip-hop culture. Students will encounter, learn, and demonstrate traditional and nontraditional methods of literary analysis and critique using hip-hop texts as primary sources” (Hill, 2009, p.19).​</a:t>
            </a:r>
            <a:endParaRPr/>
          </a:p>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Shape 14"/>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Shape 15"/>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Shape 42"/>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Shape 43"/>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grunt.ca/raven-on-the-colonial-fleet/"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beatnation.org/index.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decolonization.org/index.php/des/article/view/21318"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s://www.npr.org/2014/01/04/259428743/hip-hops-aboriginal-connection" TargetMode="External"/><Relationship Id="rId4" Type="http://schemas.openxmlformats.org/officeDocument/2006/relationships/hyperlink" Target="http://nctr.ca/reports.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beatnation.or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a:t>Examining Indigenous youth empowerment through aesthetics and hip hop culture: A case study of ‘Beat Nation-Hip hop as Indigenous culture’</a:t>
            </a:r>
            <a:endParaRPr sz="3600"/>
          </a:p>
        </p:txBody>
      </p:sp>
      <p:sp>
        <p:nvSpPr>
          <p:cNvPr id="60" name="Shape 60"/>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Presented to Prof. Peter Milley </a:t>
            </a:r>
            <a:endParaRPr/>
          </a:p>
          <a:p>
            <a:pPr marL="0" lvl="0" indent="0">
              <a:spcBef>
                <a:spcPts val="0"/>
              </a:spcBef>
              <a:spcAft>
                <a:spcPts val="0"/>
              </a:spcAft>
              <a:buNone/>
            </a:pPr>
            <a:r>
              <a:rPr lang="en"/>
              <a:t>For the course EDU6428 </a:t>
            </a:r>
            <a:r>
              <a:rPr lang="en" i="1"/>
              <a:t>Social Contexts of Education</a:t>
            </a:r>
            <a:endParaRPr/>
          </a:p>
          <a:p>
            <a:pPr marL="0" lvl="0" indent="0">
              <a:spcBef>
                <a:spcPts val="0"/>
              </a:spcBef>
              <a:spcAft>
                <a:spcPts val="0"/>
              </a:spcAft>
              <a:buNone/>
            </a:pPr>
            <a:r>
              <a:rPr lang="en"/>
              <a:t>Prepared by Jessica Coleman</a:t>
            </a:r>
            <a:endParaRPr/>
          </a:p>
          <a:p>
            <a:pPr marL="0" lvl="0" indent="0">
              <a:spcBef>
                <a:spcPts val="0"/>
              </a:spcBef>
              <a:spcAft>
                <a:spcPts val="0"/>
              </a:spcAft>
              <a:buNone/>
            </a:pPr>
            <a:r>
              <a:rPr lang="en"/>
              <a:t>Thursday, April 5, 2018</a:t>
            </a:r>
            <a:endParaRPr/>
          </a:p>
          <a:p>
            <a:pPr marL="0" lvl="0" indent="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Conceptual Framework</a:t>
            </a:r>
            <a:endParaRPr/>
          </a:p>
        </p:txBody>
      </p:sp>
      <p:sp>
        <p:nvSpPr>
          <p:cNvPr id="121" name="Shape 1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Hip Hop Culture/Identity					Indigenous Culture/Identity</a:t>
            </a:r>
            <a:endParaRPr/>
          </a:p>
          <a:p>
            <a:pPr marL="0" lvl="0" indent="0" algn="ctr" rtl="0">
              <a:spcBef>
                <a:spcPts val="1600"/>
              </a:spcBef>
              <a:spcAft>
                <a:spcPts val="0"/>
              </a:spcAft>
              <a:buNone/>
            </a:pPr>
            <a:endParaRPr/>
          </a:p>
          <a:p>
            <a:pPr marL="0" lvl="0" indent="0" algn="ctr" rtl="0">
              <a:spcBef>
                <a:spcPts val="1600"/>
              </a:spcBef>
              <a:spcAft>
                <a:spcPts val="0"/>
              </a:spcAft>
              <a:buNone/>
            </a:pPr>
            <a:r>
              <a:rPr lang="en"/>
              <a:t>Case Study: ‘Beat Nation’</a:t>
            </a:r>
            <a:endParaRPr/>
          </a:p>
          <a:p>
            <a:pPr marL="0" lvl="0" indent="0" algn="ctr" rtl="0">
              <a:spcBef>
                <a:spcPts val="1600"/>
              </a:spcBef>
              <a:spcAft>
                <a:spcPts val="0"/>
              </a:spcAft>
              <a:buNone/>
            </a:pPr>
            <a:endParaRPr/>
          </a:p>
          <a:p>
            <a:pPr marL="0" lvl="0" indent="0" algn="ctr" rtl="0">
              <a:spcBef>
                <a:spcPts val="1600"/>
              </a:spcBef>
              <a:spcAft>
                <a:spcPts val="0"/>
              </a:spcAft>
              <a:buNone/>
            </a:pPr>
            <a:r>
              <a:rPr lang="en"/>
              <a:t>Indigenous Empowerment</a:t>
            </a:r>
            <a:endParaRPr/>
          </a:p>
          <a:p>
            <a:pPr marL="0" lvl="0" indent="0" algn="ctr" rtl="0">
              <a:spcBef>
                <a:spcPts val="1600"/>
              </a:spcBef>
              <a:spcAft>
                <a:spcPts val="0"/>
              </a:spcAft>
              <a:buNone/>
            </a:pPr>
            <a:endParaRPr/>
          </a:p>
          <a:p>
            <a:pPr marL="0" lvl="0" indent="0" algn="ctr" rtl="0">
              <a:spcBef>
                <a:spcPts val="1600"/>
              </a:spcBef>
              <a:spcAft>
                <a:spcPts val="0"/>
              </a:spcAft>
              <a:buNone/>
            </a:pPr>
            <a:r>
              <a:rPr lang="en"/>
              <a:t>Outcomes from ‘Beat Nation’/</a:t>
            </a:r>
            <a:endParaRPr/>
          </a:p>
          <a:p>
            <a:pPr marL="0" lvl="0" indent="0" algn="ctr" rtl="0">
              <a:spcBef>
                <a:spcPts val="0"/>
              </a:spcBef>
              <a:spcAft>
                <a:spcPts val="0"/>
              </a:spcAft>
              <a:buNone/>
            </a:pPr>
            <a:r>
              <a:rPr lang="en"/>
              <a:t>Implications for Educational Practices</a:t>
            </a:r>
            <a:endParaRPr/>
          </a:p>
        </p:txBody>
      </p:sp>
      <p:cxnSp>
        <p:nvCxnSpPr>
          <p:cNvPr id="122" name="Shape 122"/>
          <p:cNvCxnSpPr/>
          <p:nvPr/>
        </p:nvCxnSpPr>
        <p:spPr>
          <a:xfrm>
            <a:off x="2059750" y="1506575"/>
            <a:ext cx="2295300" cy="753300"/>
          </a:xfrm>
          <a:prstGeom prst="straightConnector1">
            <a:avLst/>
          </a:prstGeom>
          <a:noFill/>
          <a:ln w="9525" cap="flat" cmpd="sng">
            <a:solidFill>
              <a:srgbClr val="FFFFFF"/>
            </a:solidFill>
            <a:prstDash val="solid"/>
            <a:round/>
            <a:headEnd type="none" w="med" len="med"/>
            <a:tailEnd type="triangle" w="med" len="med"/>
          </a:ln>
        </p:spPr>
      </p:cxnSp>
      <p:cxnSp>
        <p:nvCxnSpPr>
          <p:cNvPr id="123" name="Shape 123"/>
          <p:cNvCxnSpPr/>
          <p:nvPr/>
        </p:nvCxnSpPr>
        <p:spPr>
          <a:xfrm flipH="1">
            <a:off x="4790500" y="1518325"/>
            <a:ext cx="2236200" cy="741600"/>
          </a:xfrm>
          <a:prstGeom prst="straightConnector1">
            <a:avLst/>
          </a:prstGeom>
          <a:noFill/>
          <a:ln w="9525" cap="flat" cmpd="sng">
            <a:solidFill>
              <a:srgbClr val="FFFFFF"/>
            </a:solidFill>
            <a:prstDash val="solid"/>
            <a:round/>
            <a:headEnd type="none" w="med" len="med"/>
            <a:tailEnd type="triangle" w="med" len="med"/>
          </a:ln>
        </p:spPr>
      </p:cxnSp>
      <p:cxnSp>
        <p:nvCxnSpPr>
          <p:cNvPr id="124" name="Shape 124"/>
          <p:cNvCxnSpPr/>
          <p:nvPr/>
        </p:nvCxnSpPr>
        <p:spPr>
          <a:xfrm>
            <a:off x="4613850" y="2601175"/>
            <a:ext cx="11700" cy="753300"/>
          </a:xfrm>
          <a:prstGeom prst="straightConnector1">
            <a:avLst/>
          </a:prstGeom>
          <a:noFill/>
          <a:ln w="9525" cap="flat" cmpd="sng">
            <a:solidFill>
              <a:srgbClr val="FFFFFF"/>
            </a:solidFill>
            <a:prstDash val="solid"/>
            <a:round/>
            <a:headEnd type="none" w="med" len="med"/>
            <a:tailEnd type="triangle" w="med" len="med"/>
          </a:ln>
        </p:spPr>
      </p:cxnSp>
      <p:cxnSp>
        <p:nvCxnSpPr>
          <p:cNvPr id="125" name="Shape 125"/>
          <p:cNvCxnSpPr/>
          <p:nvPr/>
        </p:nvCxnSpPr>
        <p:spPr>
          <a:xfrm>
            <a:off x="4625625" y="3625175"/>
            <a:ext cx="11700" cy="694500"/>
          </a:xfrm>
          <a:prstGeom prst="straightConnector1">
            <a:avLst/>
          </a:prstGeom>
          <a:noFill/>
          <a:ln w="9525" cap="flat" cmpd="sng">
            <a:solidFill>
              <a:srgbClr val="FFFFFF"/>
            </a:solidFill>
            <a:prstDash val="solid"/>
            <a:round/>
            <a:headEnd type="none" w="med" len="med"/>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Case Study Method</a:t>
            </a:r>
            <a:endParaRPr/>
          </a:p>
        </p:txBody>
      </p:sp>
      <p:sp>
        <p:nvSpPr>
          <p:cNvPr id="131" name="Shape 1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“Case study is the study of particularity and complexity of a single case, coming to understand its activity within important circumstances” (Stake, 1995, p. xi).</a:t>
            </a:r>
            <a:endParaRPr/>
          </a:p>
          <a:p>
            <a:pPr marL="0" lvl="0" indent="0">
              <a:spcBef>
                <a:spcPts val="1600"/>
              </a:spcBef>
              <a:spcAft>
                <a:spcPts val="0"/>
              </a:spcAft>
              <a:buNone/>
            </a:pPr>
            <a:r>
              <a:rPr lang="en"/>
              <a:t>“The primary purpose is to generate in-depth understanding of a specific topic (as in a thesis), programme, policy, institution or system to generate knowledge and/or inform policy development, professional practice and civil and community action” (Yin, 1994, p. 11).</a:t>
            </a:r>
            <a:endParaRPr/>
          </a:p>
          <a:p>
            <a:pPr marL="0" lvl="0" indent="0">
              <a:spcBef>
                <a:spcPts val="1600"/>
              </a:spcBef>
              <a:spcAft>
                <a:spcPts val="1600"/>
              </a:spcAft>
              <a:buNone/>
            </a:pPr>
            <a:r>
              <a:rPr lang="en">
                <a:solidFill>
                  <a:srgbClr val="FFFFFF"/>
                </a:solidFill>
              </a:rPr>
              <a:t>Beat Nation:</a:t>
            </a:r>
            <a:r>
              <a:rPr lang="en"/>
              <a:t> In order to answer my research questions about the implications for the fusion of Indigenous culture and hip hop culture, I conducted an in-depth study of the background information, the curatory statements and the work and statements from the artists presented on the ‘Beat Nation’ website, as well as an analysis of external interview documents and multiple exhibit reviews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4948125" y="149100"/>
            <a:ext cx="3884100" cy="482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Skeena Reece:</a:t>
            </a:r>
            <a:endParaRPr/>
          </a:p>
          <a:p>
            <a:pPr marL="0" lvl="0" indent="0" rtl="0">
              <a:spcBef>
                <a:spcPts val="0"/>
              </a:spcBef>
              <a:spcAft>
                <a:spcPts val="0"/>
              </a:spcAft>
              <a:buNone/>
            </a:pPr>
            <a:r>
              <a:rPr lang="en" i="1"/>
              <a:t>Raven: On the Colonial Fleet, 2010</a:t>
            </a:r>
            <a:endParaRPr i="1"/>
          </a:p>
          <a:p>
            <a:pPr marL="0" lvl="0" indent="0">
              <a:spcBef>
                <a:spcPts val="0"/>
              </a:spcBef>
              <a:spcAft>
                <a:spcPts val="0"/>
              </a:spcAft>
              <a:buNone/>
            </a:pPr>
            <a:endParaRPr i="1"/>
          </a:p>
          <a:p>
            <a:pPr marL="0" lvl="0" indent="0">
              <a:spcBef>
                <a:spcPts val="0"/>
              </a:spcBef>
              <a:spcAft>
                <a:spcPts val="1600"/>
              </a:spcAft>
              <a:buNone/>
            </a:pPr>
            <a:r>
              <a:rPr lang="en" sz="1400" i="1"/>
              <a:t>“Her choice of combining elements that come from different native tribes might be considered offensive from a conservative point of view, but her purpose is not to display the traditional regalia of a particular native tribe; it is rather to make a political statement with her regalia… These figures displayed on the regalia empower Reece and transform her into a “fe/male warrior.” Mythological figures are transferred into a world in which colonialism, racism and sexual violence reign. They arrive from the skies and the ocean to the earth where human beings dwell and support native people’s resistance against ongoing colonialism and its violent manifestations” </a:t>
            </a:r>
            <a:r>
              <a:rPr lang="en" sz="1400"/>
              <a:t>(Sözen, 2010, </a:t>
            </a:r>
            <a:r>
              <a:rPr lang="en" sz="1400" u="sng">
                <a:solidFill>
                  <a:schemeClr val="hlink"/>
                </a:solidFill>
                <a:hlinkClick r:id="rId3"/>
              </a:rPr>
              <a:t>http://grunt.ca/raven-on-the-colonial-fleet/</a:t>
            </a:r>
            <a:r>
              <a:rPr lang="en" sz="1400"/>
              <a:t>) </a:t>
            </a:r>
            <a:endParaRPr sz="1400"/>
          </a:p>
        </p:txBody>
      </p:sp>
      <p:pic>
        <p:nvPicPr>
          <p:cNvPr id="137" name="Shape 137"/>
          <p:cNvPicPr preferRelativeResize="0"/>
          <p:nvPr/>
        </p:nvPicPr>
        <p:blipFill>
          <a:blip r:embed="rId4">
            <a:alphaModFix/>
          </a:blip>
          <a:stretch>
            <a:fillRect/>
          </a:stretch>
        </p:blipFill>
        <p:spPr>
          <a:xfrm>
            <a:off x="687775" y="444000"/>
            <a:ext cx="3681250" cy="4255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3" name="Shape 143"/>
          <p:cNvSpPr txBox="1">
            <a:spLocks noGrp="1"/>
          </p:cNvSpPr>
          <p:nvPr>
            <p:ph type="body" idx="1"/>
          </p:nvPr>
        </p:nvSpPr>
        <p:spPr>
          <a:xfrm>
            <a:off x="4866250" y="445025"/>
            <a:ext cx="3966000" cy="4545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solidFill>
                  <a:srgbClr val="FFFFFF"/>
                </a:solidFill>
              </a:rPr>
              <a:t>“Through the process of sculpture, digital media, drawing and painting, I try to push boundaries and play with the ideas of traditional Aboriginal craft, ceremony, and the idea of the artifact in our contemporary society. By creating objects and imagery that do this, I attempt to provoke the viewer to question and interpret the authenticity of these “Indian Artworks/Artifacts” and what it is to be “Indian” in contemporary North American society” (Jordan Bennet, Mi’kmaq Indian from Newfoundland)</a:t>
            </a:r>
            <a:endParaRPr>
              <a:solidFill>
                <a:srgbClr val="FFFFFF"/>
              </a:solidFill>
            </a:endParaRPr>
          </a:p>
        </p:txBody>
      </p:sp>
      <p:pic>
        <p:nvPicPr>
          <p:cNvPr id="144" name="Shape 144"/>
          <p:cNvPicPr preferRelativeResize="0"/>
          <p:nvPr/>
        </p:nvPicPr>
        <p:blipFill>
          <a:blip r:embed="rId3">
            <a:alphaModFix/>
          </a:blip>
          <a:stretch>
            <a:fillRect/>
          </a:stretch>
        </p:blipFill>
        <p:spPr>
          <a:xfrm>
            <a:off x="196151" y="445025"/>
            <a:ext cx="4402026" cy="3301525"/>
          </a:xfrm>
          <a:prstGeom prst="rect">
            <a:avLst/>
          </a:prstGeom>
          <a:noFill/>
          <a:ln>
            <a:noFill/>
          </a:ln>
        </p:spPr>
      </p:pic>
      <p:sp>
        <p:nvSpPr>
          <p:cNvPr id="145" name="Shape 145"/>
          <p:cNvSpPr txBox="1"/>
          <p:nvPr/>
        </p:nvSpPr>
        <p:spPr>
          <a:xfrm>
            <a:off x="289125" y="3970250"/>
            <a:ext cx="4309200" cy="776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chemeClr val="accent6"/>
                </a:solidFill>
              </a:rPr>
              <a:t>Jordan Bennett, </a:t>
            </a:r>
            <a:r>
              <a:rPr lang="en" i="1">
                <a:solidFill>
                  <a:schemeClr val="accent6"/>
                </a:solidFill>
              </a:rPr>
              <a:t>Turning Tables </a:t>
            </a:r>
            <a:r>
              <a:rPr lang="en">
                <a:solidFill>
                  <a:schemeClr val="accent6"/>
                </a:solidFill>
              </a:rPr>
              <a:t>(2010)</a:t>
            </a:r>
            <a:endParaRPr>
              <a:solidFill>
                <a:schemeClr val="accent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1" name="Shape 151"/>
          <p:cNvSpPr txBox="1">
            <a:spLocks noGrp="1"/>
          </p:cNvSpPr>
          <p:nvPr>
            <p:ph type="body" idx="1"/>
          </p:nvPr>
        </p:nvSpPr>
        <p:spPr>
          <a:xfrm>
            <a:off x="381600" y="3900900"/>
            <a:ext cx="8450700" cy="10899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400">
                <a:solidFill>
                  <a:srgbClr val="FFFFFF"/>
                </a:solidFill>
              </a:rPr>
              <a:t>“Dylan Miner worked with indigenous youth to make low-rider bicycles. tricked out with painted hides and hand drums. He says a theme running through many pieces in the show is the claiming space, like a slow-and-low moving low-rider, backing up traffic and demanding attention” (David Somerstein, </a:t>
            </a:r>
            <a:r>
              <a:rPr lang="en" sz="1400" i="1">
                <a:solidFill>
                  <a:srgbClr val="FFFFFF"/>
                </a:solidFill>
              </a:rPr>
              <a:t>National Public Radio</a:t>
            </a:r>
            <a:r>
              <a:rPr lang="en" sz="1400">
                <a:solidFill>
                  <a:srgbClr val="FFFFFF"/>
                </a:solidFill>
              </a:rPr>
              <a:t>, 2014)</a:t>
            </a:r>
            <a:endParaRPr sz="1400">
              <a:solidFill>
                <a:srgbClr val="FFFFFF"/>
              </a:solidFill>
            </a:endParaRPr>
          </a:p>
        </p:txBody>
      </p:sp>
      <p:pic>
        <p:nvPicPr>
          <p:cNvPr id="152" name="Shape 152"/>
          <p:cNvPicPr preferRelativeResize="0"/>
          <p:nvPr/>
        </p:nvPicPr>
        <p:blipFill>
          <a:blip r:embed="rId3">
            <a:alphaModFix/>
          </a:blip>
          <a:stretch>
            <a:fillRect/>
          </a:stretch>
        </p:blipFill>
        <p:spPr>
          <a:xfrm>
            <a:off x="984363" y="281400"/>
            <a:ext cx="5220724" cy="3515300"/>
          </a:xfrm>
          <a:prstGeom prst="rect">
            <a:avLst/>
          </a:prstGeom>
          <a:noFill/>
          <a:ln>
            <a:noFill/>
          </a:ln>
        </p:spPr>
      </p:pic>
      <p:sp>
        <p:nvSpPr>
          <p:cNvPr id="153" name="Shape 153"/>
          <p:cNvSpPr txBox="1"/>
          <p:nvPr/>
        </p:nvSpPr>
        <p:spPr>
          <a:xfrm>
            <a:off x="6419150" y="3364700"/>
            <a:ext cx="2458500" cy="432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solidFill>
                  <a:schemeClr val="accent6"/>
                </a:solidFill>
                <a:latin typeface="Average"/>
                <a:ea typeface="Average"/>
                <a:cs typeface="Average"/>
                <a:sym typeface="Average"/>
              </a:rPr>
              <a:t>Native Kids Ride Bikes</a:t>
            </a:r>
            <a:endParaRPr sz="1800">
              <a:solidFill>
                <a:schemeClr val="accent6"/>
              </a:solidFill>
              <a:latin typeface="Average"/>
              <a:ea typeface="Average"/>
              <a:cs typeface="Average"/>
              <a:sym typeface="Average"/>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15080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Findings</a:t>
            </a:r>
            <a:endParaRPr/>
          </a:p>
        </p:txBody>
      </p:sp>
      <p:sp>
        <p:nvSpPr>
          <p:cNvPr id="159" name="Shape 15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graphicFrame>
        <p:nvGraphicFramePr>
          <p:cNvPr id="160" name="Shape 160"/>
          <p:cNvGraphicFramePr/>
          <p:nvPr/>
        </p:nvGraphicFramePr>
        <p:xfrm>
          <a:off x="82200" y="723488"/>
          <a:ext cx="3000000" cy="3000000"/>
        </p:xfrm>
        <a:graphic>
          <a:graphicData uri="http://schemas.openxmlformats.org/drawingml/2006/table">
            <a:tbl>
              <a:tblPr>
                <a:noFill/>
                <a:tableStyleId>{7CBA6F76-91F3-4D24-BA65-A0BDFD195DD1}</a:tableStyleId>
              </a:tblPr>
              <a:tblGrid>
                <a:gridCol w="2239225">
                  <a:extLst>
                    <a:ext uri="{9D8B030D-6E8A-4147-A177-3AD203B41FA5}">
                      <a16:colId xmlns:a16="http://schemas.microsoft.com/office/drawing/2014/main" val="20000"/>
                    </a:ext>
                  </a:extLst>
                </a:gridCol>
                <a:gridCol w="6822575">
                  <a:extLst>
                    <a:ext uri="{9D8B030D-6E8A-4147-A177-3AD203B41FA5}">
                      <a16:colId xmlns:a16="http://schemas.microsoft.com/office/drawing/2014/main" val="20001"/>
                    </a:ext>
                  </a:extLst>
                </a:gridCol>
              </a:tblGrid>
              <a:tr h="301900">
                <a:tc>
                  <a:txBody>
                    <a:bodyPr/>
                    <a:lstStyle/>
                    <a:p>
                      <a:pPr marL="0" lvl="0" indent="0" algn="ctr">
                        <a:spcBef>
                          <a:spcPts val="0"/>
                        </a:spcBef>
                        <a:spcAft>
                          <a:spcPts val="0"/>
                        </a:spcAft>
                        <a:buNone/>
                      </a:pPr>
                      <a:r>
                        <a:rPr lang="en" b="1">
                          <a:solidFill>
                            <a:schemeClr val="lt2"/>
                          </a:solidFill>
                          <a:latin typeface="Average"/>
                          <a:ea typeface="Average"/>
                          <a:cs typeface="Average"/>
                          <a:sym typeface="Average"/>
                        </a:rPr>
                        <a:t>Research Question</a:t>
                      </a:r>
                      <a:endParaRPr b="1">
                        <a:solidFill>
                          <a:schemeClr val="lt2"/>
                        </a:solidFill>
                        <a:latin typeface="Average"/>
                        <a:ea typeface="Average"/>
                        <a:cs typeface="Average"/>
                        <a:sym typeface="Average"/>
                      </a:endParaRPr>
                    </a:p>
                  </a:txBody>
                  <a:tcPr marL="91425" marR="91425" marT="91425" marB="91425"/>
                </a:tc>
                <a:tc>
                  <a:txBody>
                    <a:bodyPr/>
                    <a:lstStyle/>
                    <a:p>
                      <a:pPr marL="0" lvl="0" indent="0" algn="ctr">
                        <a:spcBef>
                          <a:spcPts val="0"/>
                        </a:spcBef>
                        <a:spcAft>
                          <a:spcPts val="0"/>
                        </a:spcAft>
                        <a:buNone/>
                      </a:pPr>
                      <a:r>
                        <a:rPr lang="en" b="1">
                          <a:solidFill>
                            <a:schemeClr val="lt2"/>
                          </a:solidFill>
                          <a:latin typeface="Average"/>
                          <a:ea typeface="Average"/>
                          <a:cs typeface="Average"/>
                          <a:sym typeface="Average"/>
                        </a:rPr>
                        <a:t>Findings</a:t>
                      </a:r>
                      <a:endParaRPr b="1">
                        <a:solidFill>
                          <a:schemeClr val="lt2"/>
                        </a:solidFill>
                        <a:latin typeface="Average"/>
                        <a:ea typeface="Average"/>
                        <a:cs typeface="Average"/>
                        <a:sym typeface="Average"/>
                      </a:endParaRPr>
                    </a:p>
                  </a:txBody>
                  <a:tcPr marL="91425" marR="91425" marT="91425" marB="91425"/>
                </a:tc>
                <a:extLst>
                  <a:ext uri="{0D108BD9-81ED-4DB2-BD59-A6C34878D82A}">
                    <a16:rowId xmlns:a16="http://schemas.microsoft.com/office/drawing/2014/main" val="10000"/>
                  </a:ext>
                </a:extLst>
              </a:tr>
              <a:tr h="915800">
                <a:tc>
                  <a:txBody>
                    <a:bodyPr/>
                    <a:lstStyle/>
                    <a:p>
                      <a:pPr marL="0" lvl="0" indent="0">
                        <a:spcBef>
                          <a:spcPts val="0"/>
                        </a:spcBef>
                        <a:spcAft>
                          <a:spcPts val="0"/>
                        </a:spcAft>
                        <a:buNone/>
                      </a:pPr>
                      <a:r>
                        <a:rPr lang="en">
                          <a:solidFill>
                            <a:schemeClr val="lt2"/>
                          </a:solidFill>
                          <a:latin typeface="Average"/>
                          <a:ea typeface="Average"/>
                          <a:cs typeface="Average"/>
                          <a:sym typeface="Average"/>
                        </a:rPr>
                        <a:t>Q1. How do hip hop culture and Indigenous culture come together in the case of Beat Nation?</a:t>
                      </a:r>
                      <a:endParaRPr>
                        <a:solidFill>
                          <a:schemeClr val="lt2"/>
                        </a:solidFill>
                        <a:latin typeface="Average"/>
                        <a:ea typeface="Average"/>
                        <a:cs typeface="Average"/>
                        <a:sym typeface="Average"/>
                      </a:endParaRPr>
                    </a:p>
                  </a:txBody>
                  <a:tcPr marL="91425" marR="91425" marT="91425" marB="91425"/>
                </a:tc>
                <a:tc>
                  <a:txBody>
                    <a:bodyPr/>
                    <a:lstStyle/>
                    <a:p>
                      <a:pPr marL="0" lvl="0" indent="0">
                        <a:spcBef>
                          <a:spcPts val="0"/>
                        </a:spcBef>
                        <a:spcAft>
                          <a:spcPts val="0"/>
                        </a:spcAft>
                        <a:buNone/>
                      </a:pPr>
                      <a:r>
                        <a:rPr lang="en" i="1">
                          <a:solidFill>
                            <a:schemeClr val="lt2"/>
                          </a:solidFill>
                          <a:latin typeface="Average"/>
                          <a:ea typeface="Average"/>
                          <a:cs typeface="Average"/>
                          <a:sym typeface="Average"/>
                        </a:rPr>
                        <a:t>- Native Youth Movement</a:t>
                      </a:r>
                      <a:r>
                        <a:rPr lang="en">
                          <a:solidFill>
                            <a:schemeClr val="lt2"/>
                          </a:solidFill>
                          <a:latin typeface="Average"/>
                          <a:ea typeface="Average"/>
                          <a:cs typeface="Average"/>
                          <a:sym typeface="Average"/>
                        </a:rPr>
                        <a:t> youth at conferences using hip hop to discuss things like the BC Treaty process; ideas started coming forth from local artists through the use of the music and politics of hip hop incorporated with fashion and art (Martineau, 2014)</a:t>
                      </a:r>
                      <a:endParaRPr>
                        <a:solidFill>
                          <a:schemeClr val="lt2"/>
                        </a:solidFill>
                        <a:latin typeface="Average"/>
                        <a:ea typeface="Average"/>
                        <a:cs typeface="Average"/>
                        <a:sym typeface="Average"/>
                      </a:endParaRPr>
                    </a:p>
                  </a:txBody>
                  <a:tcPr marL="91425" marR="91425" marT="91425" marB="91425"/>
                </a:tc>
                <a:extLst>
                  <a:ext uri="{0D108BD9-81ED-4DB2-BD59-A6C34878D82A}">
                    <a16:rowId xmlns:a16="http://schemas.microsoft.com/office/drawing/2014/main" val="10001"/>
                  </a:ext>
                </a:extLst>
              </a:tr>
              <a:tr h="915800">
                <a:tc>
                  <a:txBody>
                    <a:bodyPr/>
                    <a:lstStyle/>
                    <a:p>
                      <a:pPr marL="0" lvl="0" indent="0">
                        <a:spcBef>
                          <a:spcPts val="0"/>
                        </a:spcBef>
                        <a:spcAft>
                          <a:spcPts val="0"/>
                        </a:spcAft>
                        <a:buNone/>
                      </a:pPr>
                      <a:r>
                        <a:rPr lang="en">
                          <a:solidFill>
                            <a:schemeClr val="lt2"/>
                          </a:solidFill>
                          <a:latin typeface="Average"/>
                          <a:ea typeface="Average"/>
                          <a:cs typeface="Average"/>
                          <a:sym typeface="Average"/>
                        </a:rPr>
                        <a:t>Q2. How does Beat Nation promote Indigenous culture and identity and does it have the potential to empower Indigenous youth?</a:t>
                      </a:r>
                      <a:endParaRPr>
                        <a:solidFill>
                          <a:schemeClr val="lt2"/>
                        </a:solidFill>
                        <a:latin typeface="Average"/>
                        <a:ea typeface="Average"/>
                        <a:cs typeface="Average"/>
                        <a:sym typeface="Average"/>
                      </a:endParaRPr>
                    </a:p>
                  </a:txBody>
                  <a:tcPr marL="91425" marR="91425" marT="91425" marB="91425"/>
                </a:tc>
                <a:tc>
                  <a:txBody>
                    <a:bodyPr/>
                    <a:lstStyle/>
                    <a:p>
                      <a:pPr marL="0" lvl="0" indent="0">
                        <a:spcBef>
                          <a:spcPts val="0"/>
                        </a:spcBef>
                        <a:spcAft>
                          <a:spcPts val="0"/>
                        </a:spcAft>
                        <a:buNone/>
                      </a:pPr>
                      <a:r>
                        <a:rPr lang="en">
                          <a:solidFill>
                            <a:schemeClr val="lt2"/>
                          </a:solidFill>
                          <a:latin typeface="Average"/>
                          <a:ea typeface="Average"/>
                          <a:cs typeface="Average"/>
                          <a:sym typeface="Average"/>
                        </a:rPr>
                        <a:t>-(Interview between Jarrett Martineau and Tania Willard on Indigenous culture and hip hop, 2014): “[Hip hop] was basically story-telling, but in a way that allowed it to be used by young people to express their [traditional or non-traditional] stories. It held such a power as a medium because there was so much possibility there” (p. 222)</a:t>
                      </a:r>
                      <a:endParaRPr>
                        <a:solidFill>
                          <a:schemeClr val="lt2"/>
                        </a:solidFill>
                        <a:latin typeface="Average"/>
                        <a:ea typeface="Average"/>
                        <a:cs typeface="Average"/>
                        <a:sym typeface="Average"/>
                      </a:endParaRPr>
                    </a:p>
                    <a:p>
                      <a:pPr marL="0" lvl="0" indent="0">
                        <a:spcBef>
                          <a:spcPts val="0"/>
                        </a:spcBef>
                        <a:spcAft>
                          <a:spcPts val="0"/>
                        </a:spcAft>
                        <a:buNone/>
                      </a:pPr>
                      <a:r>
                        <a:rPr lang="en">
                          <a:solidFill>
                            <a:schemeClr val="lt2"/>
                          </a:solidFill>
                          <a:latin typeface="Average"/>
                          <a:ea typeface="Average"/>
                          <a:cs typeface="Average"/>
                          <a:sym typeface="Average"/>
                        </a:rPr>
                        <a:t>-Artist and Curatorial statements from the ‘Beat Nation’: emergence of themes and sentiments of empowerment, such as responsibility/duty, leadership, culture and language, shared experiences, community building and confidence</a:t>
                      </a:r>
                      <a:endParaRPr>
                        <a:solidFill>
                          <a:schemeClr val="lt2"/>
                        </a:solidFill>
                        <a:latin typeface="Average"/>
                        <a:ea typeface="Average"/>
                        <a:cs typeface="Average"/>
                        <a:sym typeface="Average"/>
                      </a:endParaRPr>
                    </a:p>
                  </a:txBody>
                  <a:tcPr marL="91425" marR="91425" marT="91425" marB="91425"/>
                </a:tc>
                <a:extLst>
                  <a:ext uri="{0D108BD9-81ED-4DB2-BD59-A6C34878D82A}">
                    <a16:rowId xmlns:a16="http://schemas.microsoft.com/office/drawing/2014/main" val="10002"/>
                  </a:ext>
                </a:extLst>
              </a:tr>
              <a:tr h="915800">
                <a:tc>
                  <a:txBody>
                    <a:bodyPr/>
                    <a:lstStyle/>
                    <a:p>
                      <a:pPr marL="0" lvl="0" indent="0">
                        <a:spcBef>
                          <a:spcPts val="0"/>
                        </a:spcBef>
                        <a:spcAft>
                          <a:spcPts val="0"/>
                        </a:spcAft>
                        <a:buNone/>
                      </a:pPr>
                      <a:r>
                        <a:rPr lang="en">
                          <a:solidFill>
                            <a:schemeClr val="lt2"/>
                          </a:solidFill>
                          <a:latin typeface="Average"/>
                          <a:ea typeface="Average"/>
                          <a:cs typeface="Average"/>
                          <a:sym typeface="Average"/>
                        </a:rPr>
                        <a:t>Q3. Are there implications for future educational practices?</a:t>
                      </a:r>
                      <a:endParaRPr>
                        <a:solidFill>
                          <a:schemeClr val="lt2"/>
                        </a:solidFill>
                        <a:latin typeface="Average"/>
                        <a:ea typeface="Average"/>
                        <a:cs typeface="Average"/>
                        <a:sym typeface="Average"/>
                      </a:endParaRPr>
                    </a:p>
                  </a:txBody>
                  <a:tcPr marL="91425" marR="91425" marT="91425" marB="91425"/>
                </a:tc>
                <a:tc>
                  <a:txBody>
                    <a:bodyPr/>
                    <a:lstStyle/>
                    <a:p>
                      <a:pPr marL="0" lvl="0" indent="0">
                        <a:spcBef>
                          <a:spcPts val="0"/>
                        </a:spcBef>
                        <a:spcAft>
                          <a:spcPts val="0"/>
                        </a:spcAft>
                        <a:buNone/>
                      </a:pPr>
                      <a:r>
                        <a:rPr lang="en">
                          <a:solidFill>
                            <a:schemeClr val="lt2"/>
                          </a:solidFill>
                          <a:latin typeface="Average"/>
                          <a:ea typeface="Average"/>
                          <a:cs typeface="Average"/>
                          <a:sym typeface="Average"/>
                        </a:rPr>
                        <a:t>-Outcomes: young Indigenous people seeing their culture represented, inspired</a:t>
                      </a:r>
                      <a:endParaRPr>
                        <a:solidFill>
                          <a:schemeClr val="lt2"/>
                        </a:solidFill>
                        <a:latin typeface="Average"/>
                        <a:ea typeface="Average"/>
                        <a:cs typeface="Average"/>
                        <a:sym typeface="Average"/>
                      </a:endParaRPr>
                    </a:p>
                    <a:p>
                      <a:pPr marL="0" lvl="0" indent="0">
                        <a:spcBef>
                          <a:spcPts val="0"/>
                        </a:spcBef>
                        <a:spcAft>
                          <a:spcPts val="0"/>
                        </a:spcAft>
                        <a:buNone/>
                      </a:pPr>
                      <a:r>
                        <a:rPr lang="en">
                          <a:solidFill>
                            <a:schemeClr val="lt2"/>
                          </a:solidFill>
                          <a:latin typeface="Average"/>
                          <a:ea typeface="Average"/>
                          <a:cs typeface="Average"/>
                          <a:sym typeface="Average"/>
                        </a:rPr>
                        <a:t>-Reconfiguring what ‘traditional’ means and what the parameters for learning can be - Hill (2013) argues for hip hop based education/pedagogy, which can be used to inspire youth to be social agents of change - Ex: Hip-Hop Lit (Hill, 2009)</a:t>
                      </a:r>
                      <a:endParaRPr>
                        <a:solidFill>
                          <a:schemeClr val="lt2"/>
                        </a:solidFill>
                        <a:latin typeface="Average"/>
                        <a:ea typeface="Average"/>
                        <a:cs typeface="Average"/>
                        <a:sym typeface="Average"/>
                      </a:endParaRPr>
                    </a:p>
                    <a:p>
                      <a:pPr marL="0" lvl="0" indent="0">
                        <a:spcBef>
                          <a:spcPts val="0"/>
                        </a:spcBef>
                        <a:spcAft>
                          <a:spcPts val="0"/>
                        </a:spcAft>
                        <a:buNone/>
                      </a:pPr>
                      <a:r>
                        <a:rPr lang="en">
                          <a:solidFill>
                            <a:schemeClr val="lt2"/>
                          </a:solidFill>
                          <a:latin typeface="Average"/>
                          <a:ea typeface="Average"/>
                          <a:cs typeface="Average"/>
                          <a:sym typeface="Average"/>
                        </a:rPr>
                        <a:t>-Ex: Idle No More movement: not waiting to die on reserves, agents of change</a:t>
                      </a:r>
                      <a:endParaRPr>
                        <a:solidFill>
                          <a:schemeClr val="lt2"/>
                        </a:solidFill>
                        <a:latin typeface="Average"/>
                        <a:ea typeface="Average"/>
                        <a:cs typeface="Average"/>
                        <a:sym typeface="Average"/>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334300" y="1256700"/>
            <a:ext cx="8596200" cy="26301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2400" i="1"/>
              <a:t>“From MCs to graff writers, video makers, painters and poets, Aboriginal rights and rhymes have inspired a new fusion of hip hop and diverse indigenous cultures. Distilling these influences into contemporary art and experimental music was an extension of using these mediums to engage young people in their culture(s)” </a:t>
            </a:r>
            <a:r>
              <a:rPr lang="en" sz="2400"/>
              <a:t>(Tania Willard, 2008).</a:t>
            </a:r>
            <a:endParaRPr sz="2400" i="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15607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Conclusion</a:t>
            </a:r>
            <a:endParaRPr/>
          </a:p>
        </p:txBody>
      </p:sp>
      <p:sp>
        <p:nvSpPr>
          <p:cNvPr id="171" name="Shape 171"/>
          <p:cNvSpPr txBox="1">
            <a:spLocks noGrp="1"/>
          </p:cNvSpPr>
          <p:nvPr>
            <p:ph type="body" idx="1"/>
          </p:nvPr>
        </p:nvSpPr>
        <p:spPr>
          <a:xfrm>
            <a:off x="311700" y="728775"/>
            <a:ext cx="8520600" cy="4257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Beat Nation as a fusion of hip hop culture and Indigenous culture: “Aboriginal artists have taken hip hop influences and indigenized them to fit Aboriginal experiences: The roots of hip hop are there but they have been ghost-danced by young Native artists who use hip hop culture’s artistic forms and combine them with Aboriginal story, experience and aesthetics” (Willard, 2008).</a:t>
            </a:r>
            <a:endParaRPr/>
          </a:p>
          <a:p>
            <a:pPr marL="0" lvl="0" indent="0">
              <a:spcBef>
                <a:spcPts val="1600"/>
              </a:spcBef>
              <a:spcAft>
                <a:spcPts val="0"/>
              </a:spcAft>
              <a:buNone/>
            </a:pPr>
            <a:r>
              <a:rPr lang="en"/>
              <a:t>Beat Nation promotes Indigenous culture simply by providing a space for artefacts of such culture to live. Indigenous artists are encouraged to display their creative pieces; Indigenous youth see their heritage celebrated rather than silenced.</a:t>
            </a:r>
            <a:endParaRPr/>
          </a:p>
          <a:p>
            <a:pPr marL="0" lvl="0" indent="0">
              <a:spcBef>
                <a:spcPts val="1600"/>
              </a:spcBef>
              <a:spcAft>
                <a:spcPts val="0"/>
              </a:spcAft>
              <a:buNone/>
            </a:pPr>
            <a:r>
              <a:rPr lang="en"/>
              <a:t>Creating a space for empowerment by: artists recognize their duty to share their work and knowledge, Indigenous culture and native languages are shared and celebrated, communities from all over come together, and a sense of confidence and accomplishment emerges </a:t>
            </a:r>
            <a:endParaRPr/>
          </a:p>
          <a:p>
            <a:pPr marL="0" lvl="0" indent="0">
              <a:spcBef>
                <a:spcPts val="1600"/>
              </a:spcBef>
              <a:spcAft>
                <a:spcPts val="16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Implications</a:t>
            </a:r>
            <a:endParaRPr/>
          </a:p>
        </p:txBody>
      </p:sp>
      <p:sp>
        <p:nvSpPr>
          <p:cNvPr id="177" name="Shape 17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139700" marR="139700" lvl="0" indent="0" rtl="0">
              <a:lnSpc>
                <a:spcPct val="170588"/>
              </a:lnSpc>
              <a:spcBef>
                <a:spcPts val="0"/>
              </a:spcBef>
              <a:spcAft>
                <a:spcPts val="0"/>
              </a:spcAft>
              <a:buNone/>
            </a:pPr>
            <a:r>
              <a:rPr lang="en" sz="1600">
                <a:solidFill>
                  <a:srgbClr val="FFFFFF"/>
                </a:solidFill>
              </a:rPr>
              <a:t>“That message of presence has been a big one in Canada recently. A year ago, a handful of indigenous women started a movement called Idle No More. The hashtag #IdleNoMore spread virally across the country, and thousands marched to protest poor living conditions and environmental degradation in native territories.</a:t>
            </a:r>
            <a:endParaRPr sz="1600">
              <a:solidFill>
                <a:srgbClr val="FFFFFF"/>
              </a:solidFill>
            </a:endParaRPr>
          </a:p>
          <a:p>
            <a:pPr marL="139700" marR="139700" lvl="0" indent="0" rtl="0">
              <a:lnSpc>
                <a:spcPct val="170588"/>
              </a:lnSpc>
              <a:spcBef>
                <a:spcPts val="1300"/>
              </a:spcBef>
              <a:spcAft>
                <a:spcPts val="0"/>
              </a:spcAft>
              <a:buNone/>
            </a:pPr>
            <a:r>
              <a:rPr lang="en" sz="1600">
                <a:solidFill>
                  <a:srgbClr val="FFFFFF"/>
                </a:solidFill>
              </a:rPr>
              <a:t>Geromino Inutiq, a.k.a Madeskimo, says Idle No More and </a:t>
            </a:r>
            <a:r>
              <a:rPr lang="en" sz="1600" i="1">
                <a:solidFill>
                  <a:srgbClr val="FFFFFF"/>
                </a:solidFill>
              </a:rPr>
              <a:t>Beat Nation</a:t>
            </a:r>
            <a:r>
              <a:rPr lang="en" sz="1600">
                <a:solidFill>
                  <a:srgbClr val="FFFFFF"/>
                </a:solidFill>
              </a:rPr>
              <a:t> are of a piece. "We're not idle anymore. See us in the governments and the institutions and the companies. See us on TV," Inutiq says. "We're not sitting there idly on our reserves, waiting to die. We're agents of change within society and that's what it means."” (Sommerstein, </a:t>
            </a:r>
            <a:r>
              <a:rPr lang="en" sz="1600" i="1">
                <a:solidFill>
                  <a:srgbClr val="FFFFFF"/>
                </a:solidFill>
              </a:rPr>
              <a:t>National Public Radio</a:t>
            </a:r>
            <a:r>
              <a:rPr lang="en" sz="1600">
                <a:solidFill>
                  <a:srgbClr val="FFFFFF"/>
                </a:solidFill>
              </a:rPr>
              <a:t>, 2014).</a:t>
            </a:r>
            <a:endParaRPr sz="1600">
              <a:solidFill>
                <a:srgbClr val="FFFFFF"/>
              </a:solidFill>
            </a:endParaRPr>
          </a:p>
          <a:p>
            <a:pPr marL="0" lvl="0" indent="0">
              <a:spcBef>
                <a:spcPts val="1300"/>
              </a:spcBef>
              <a:spcAft>
                <a:spcPts val="1600"/>
              </a:spcAft>
              <a:buNone/>
            </a:pPr>
            <a:endParaRPr sz="1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References</a:t>
            </a:r>
            <a:endParaRPr/>
          </a:p>
        </p:txBody>
      </p:sp>
      <p:sp>
        <p:nvSpPr>
          <p:cNvPr id="183" name="Shape 183"/>
          <p:cNvSpPr txBox="1">
            <a:spLocks noGrp="1"/>
          </p:cNvSpPr>
          <p:nvPr>
            <p:ph type="body" idx="1"/>
          </p:nvPr>
        </p:nvSpPr>
        <p:spPr>
          <a:xfrm>
            <a:off x="311700" y="1017725"/>
            <a:ext cx="8520600" cy="3966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100"/>
              <a:t>Angus, C. (2015). </a:t>
            </a:r>
            <a:r>
              <a:rPr lang="en" sz="1100" i="1"/>
              <a:t>Children of the broken treaty</a:t>
            </a:r>
            <a:r>
              <a:rPr lang="en" sz="1100"/>
              <a:t>. Regina, SK: University of Regina Press.  </a:t>
            </a:r>
            <a:endParaRPr sz="1100"/>
          </a:p>
          <a:p>
            <a:pPr marL="0" lvl="0" indent="0">
              <a:spcBef>
                <a:spcPts val="1600"/>
              </a:spcBef>
              <a:spcAft>
                <a:spcPts val="0"/>
              </a:spcAft>
              <a:buNone/>
            </a:pPr>
            <a:r>
              <a:rPr lang="en" sz="1100"/>
              <a:t>Beat Nation: Hip hop as Indigenous culture. Retrieved from </a:t>
            </a:r>
            <a:r>
              <a:rPr lang="en" sz="1100" u="sng">
                <a:solidFill>
                  <a:schemeClr val="hlink"/>
                </a:solidFill>
                <a:hlinkClick r:id="rId3"/>
              </a:rPr>
              <a:t>http://www.beatnation.org/index.html</a:t>
            </a:r>
            <a:endParaRPr sz="1100"/>
          </a:p>
          <a:p>
            <a:pPr marL="0" lvl="0" indent="0">
              <a:spcBef>
                <a:spcPts val="1600"/>
              </a:spcBef>
              <a:spcAft>
                <a:spcPts val="0"/>
              </a:spcAft>
              <a:buNone/>
            </a:pPr>
            <a:r>
              <a:rPr lang="en" sz="1100"/>
              <a:t>Biggs-El, C. (2012). Spreading the indigenous gospel of rap music and spoken word poetry: Critical pedagogy in the public sphere as a stratagem of empowerment ad critique, </a:t>
            </a:r>
            <a:r>
              <a:rPr lang="en" sz="1100" i="1"/>
              <a:t>The Western Journal of Black Studies</a:t>
            </a:r>
            <a:r>
              <a:rPr lang="en" sz="1100"/>
              <a:t>, </a:t>
            </a:r>
            <a:r>
              <a:rPr lang="en" sz="1100" i="1"/>
              <a:t>36</a:t>
            </a:r>
            <a:r>
              <a:rPr lang="en" sz="1100"/>
              <a:t>(2), 161-168.</a:t>
            </a:r>
            <a:endParaRPr sz="1100"/>
          </a:p>
          <a:p>
            <a:pPr marL="0" lvl="0" indent="0">
              <a:spcBef>
                <a:spcPts val="1600"/>
              </a:spcBef>
              <a:spcAft>
                <a:spcPts val="0"/>
              </a:spcAft>
              <a:buNone/>
            </a:pPr>
            <a:r>
              <a:rPr lang="en" sz="1100"/>
              <a:t>Bombay, A., Matheson, K., &amp; Anisman, H. (2014). The intergenerational effects of Indian Residential Schools: Implications for the concept of historical trauma. </a:t>
            </a:r>
            <a:r>
              <a:rPr lang="en" sz="1100" i="1"/>
              <a:t>Transcultural Psychiatry, 51</a:t>
            </a:r>
            <a:r>
              <a:rPr lang="en" sz="1100"/>
              <a:t>(3), 320-338.</a:t>
            </a:r>
            <a:endParaRPr sz="1100"/>
          </a:p>
          <a:p>
            <a:pPr marL="0" lvl="0" indent="0">
              <a:spcBef>
                <a:spcPts val="1600"/>
              </a:spcBef>
              <a:spcAft>
                <a:spcPts val="0"/>
              </a:spcAft>
              <a:buNone/>
            </a:pPr>
            <a:r>
              <a:rPr lang="en" sz="1100"/>
              <a:t>Brooks, C. M. et al. (2015). First Nations youth redefine resilience: Listening to artistic productions of ‘Thug Life’ and hip hop, </a:t>
            </a:r>
            <a:r>
              <a:rPr lang="en" sz="1100" i="1"/>
              <a:t>Journal of Youth Studies</a:t>
            </a:r>
            <a:r>
              <a:rPr lang="en" sz="1100"/>
              <a:t>, </a:t>
            </a:r>
            <a:r>
              <a:rPr lang="en" sz="1100" i="1"/>
              <a:t>18</a:t>
            </a:r>
            <a:r>
              <a:rPr lang="en" sz="1100"/>
              <a:t>(6), 706-725.</a:t>
            </a:r>
            <a:endParaRPr sz="1100"/>
          </a:p>
          <a:p>
            <a:pPr marL="0" lvl="0" indent="0">
              <a:spcBef>
                <a:spcPts val="1600"/>
              </a:spcBef>
              <a:spcAft>
                <a:spcPts val="0"/>
              </a:spcAft>
              <a:buNone/>
            </a:pPr>
            <a:r>
              <a:rPr lang="en" sz="1100"/>
              <a:t>Hill,​ ​L.​ ​M.​ ​(2009).​ ​​</a:t>
            </a:r>
            <a:r>
              <a:rPr lang="en" sz="1100" i="1"/>
              <a:t>Beats, rhymes, and classroom life: Hip-Hop pedagogy and the politics of identity</a:t>
            </a:r>
            <a:r>
              <a:rPr lang="en" sz="1100"/>
              <a:t>. New​ ​York:​ ​Teachers​ ​College​ ​Press. </a:t>
            </a:r>
            <a:endParaRPr sz="1100"/>
          </a:p>
          <a:p>
            <a:pPr marL="0" lvl="0" indent="0">
              <a:spcBef>
                <a:spcPts val="1600"/>
              </a:spcBef>
              <a:spcAft>
                <a:spcPts val="0"/>
              </a:spcAft>
              <a:buNone/>
            </a:pPr>
            <a:r>
              <a:rPr lang="en" sz="1100"/>
              <a:t> Hill,​ ​L.​ ​M.​ ​(2013).​ ​​</a:t>
            </a:r>
            <a:r>
              <a:rPr lang="en" sz="1100" i="1"/>
              <a:t>Schooling  hip-hop: Expanding hip-hop based education across the curriculum</a:t>
            </a:r>
            <a:r>
              <a:rPr lang="en" sz="1100"/>
              <a:t>. New​ ​York:​ ​Teachers​ ​College​ ​Press.  </a:t>
            </a:r>
            <a:endParaRPr sz="1100"/>
          </a:p>
          <a:p>
            <a:pPr marL="0" lvl="0" indent="0">
              <a:spcBef>
                <a:spcPts val="1600"/>
              </a:spcBef>
              <a:spcAft>
                <a:spcPts val="0"/>
              </a:spcAft>
              <a:buNone/>
            </a:pPr>
            <a:endParaRPr sz="1100"/>
          </a:p>
          <a:p>
            <a:pPr marL="0" lvl="0" indent="0">
              <a:spcBef>
                <a:spcPts val="1600"/>
              </a:spcBef>
              <a:spcAft>
                <a:spcPts val="0"/>
              </a:spcAft>
              <a:buNone/>
            </a:pPr>
            <a:endParaRPr sz="1100"/>
          </a:p>
          <a:p>
            <a:pPr marL="0" lvl="0" indent="0">
              <a:spcBef>
                <a:spcPts val="1600"/>
              </a:spcBef>
              <a:spcAft>
                <a:spcPts val="0"/>
              </a:spcAft>
              <a:buNone/>
            </a:pPr>
            <a:endParaRPr sz="1100"/>
          </a:p>
          <a:p>
            <a:pPr marL="0" lvl="0" indent="0">
              <a:spcBef>
                <a:spcPts val="1600"/>
              </a:spcBef>
              <a:spcAft>
                <a:spcPts val="1600"/>
              </a:spcAft>
              <a:buNone/>
            </a:pP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66" name="Shape 66"/>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pic>
        <p:nvPicPr>
          <p:cNvPr id="67" name="Shape 67"/>
          <p:cNvPicPr preferRelativeResize="0"/>
          <p:nvPr/>
        </p:nvPicPr>
        <p:blipFill rotWithShape="1">
          <a:blip r:embed="rId3">
            <a:alphaModFix/>
          </a:blip>
          <a:srcRect/>
          <a:stretch/>
        </p:blipFill>
        <p:spPr>
          <a:xfrm>
            <a:off x="2090672" y="134025"/>
            <a:ext cx="5047100" cy="2422625"/>
          </a:xfrm>
          <a:prstGeom prst="rect">
            <a:avLst/>
          </a:prstGeom>
          <a:noFill/>
          <a:ln>
            <a:noFill/>
          </a:ln>
        </p:spPr>
      </p:pic>
      <p:sp>
        <p:nvSpPr>
          <p:cNvPr id="68" name="Shape 68"/>
          <p:cNvSpPr txBox="1"/>
          <p:nvPr/>
        </p:nvSpPr>
        <p:spPr>
          <a:xfrm>
            <a:off x="388400" y="4755100"/>
            <a:ext cx="5520000" cy="294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http://www.beatnation.org/index.html</a:t>
            </a:r>
            <a:endParaRPr/>
          </a:p>
        </p:txBody>
      </p:sp>
      <p:sp>
        <p:nvSpPr>
          <p:cNvPr id="69" name="Shape 69"/>
          <p:cNvSpPr txBox="1"/>
          <p:nvPr/>
        </p:nvSpPr>
        <p:spPr>
          <a:xfrm>
            <a:off x="755625" y="2916425"/>
            <a:ext cx="7717200" cy="1838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1800" i="1">
                <a:solidFill>
                  <a:srgbClr val="FFFFFF"/>
                </a:solidFill>
                <a:latin typeface="Average"/>
                <a:ea typeface="Average"/>
                <a:cs typeface="Average"/>
                <a:sym typeface="Average"/>
              </a:rPr>
              <a:t>“Native graffiti art, indigenized ipods©, Inuit break dancing, indigenous-language hip hop and video, Indian bling and urban wear: the roots of hip hop culture and music have been transformed by indigenous cultures and identities into new forms of visual culture and music that echo the realities of Aboriginal people. Beat Nation is about music, it’s about art and it’s about the spirit of us as indigenous peoples and cultures” (Tania Willard, 2008)</a:t>
            </a:r>
            <a:endParaRPr sz="1800" i="1">
              <a:solidFill>
                <a:srgbClr val="FFFFFF"/>
              </a:solidFill>
              <a:latin typeface="Average"/>
              <a:ea typeface="Average"/>
              <a:cs typeface="Average"/>
              <a:sym typeface="Average"/>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1981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References Cont.</a:t>
            </a:r>
            <a:endParaRPr/>
          </a:p>
        </p:txBody>
      </p:sp>
      <p:sp>
        <p:nvSpPr>
          <p:cNvPr id="189" name="Shape 189"/>
          <p:cNvSpPr txBox="1">
            <a:spLocks noGrp="1"/>
          </p:cNvSpPr>
          <p:nvPr>
            <p:ph type="body" idx="1"/>
          </p:nvPr>
        </p:nvSpPr>
        <p:spPr>
          <a:xfrm>
            <a:off x="311700" y="770850"/>
            <a:ext cx="8520600" cy="3798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100"/>
              <a:t>Lee, L. and Chen, P. (2014). Empowering indigenous youth: Perspectives from a national service learning program in Taiwan. </a:t>
            </a:r>
            <a:r>
              <a:rPr lang="en" sz="1100" i="1"/>
              <a:t>The International Policy Indigenous Policy Journal, 5</a:t>
            </a:r>
            <a:r>
              <a:rPr lang="en" sz="1100"/>
              <a:t>(3), 1-19.</a:t>
            </a:r>
            <a:endParaRPr sz="1100"/>
          </a:p>
          <a:p>
            <a:pPr marL="0" lvl="0" indent="0">
              <a:spcBef>
                <a:spcPts val="1600"/>
              </a:spcBef>
              <a:spcAft>
                <a:spcPts val="0"/>
              </a:spcAft>
              <a:buNone/>
            </a:pPr>
            <a:r>
              <a:rPr lang="en" sz="1100"/>
              <a:t>Lefebvre,​ ​H.​ ​(2014).​ ​The​ ​breaking​ ​(street​ ​dance)​ ​cipher:​ ​A​ ​shared​ ​context​ ​for​ ​knowledge creation.​ ​In​ ​Ibrahim,​ ​A.​ ​&amp;​ ​Steinberg,​ ​S.​ ​(Eds.),​ ​​</a:t>
            </a:r>
            <a:r>
              <a:rPr lang="en" sz="1100" i="1"/>
              <a:t>Critical youth studies reader</a:t>
            </a:r>
            <a:r>
              <a:rPr lang="en" sz="1100"/>
              <a:t> ​(pp. 407-417).​ ​New​ ​York:​ ​Peter​ ​Lang.</a:t>
            </a:r>
            <a:endParaRPr sz="1100"/>
          </a:p>
          <a:p>
            <a:pPr marL="0" lvl="0" indent="0">
              <a:spcBef>
                <a:spcPts val="1600"/>
              </a:spcBef>
              <a:spcAft>
                <a:spcPts val="0"/>
              </a:spcAft>
              <a:buNone/>
            </a:pPr>
            <a:r>
              <a:rPr lang="en" sz="1100"/>
              <a:t>Martineau, J. (2014) </a:t>
            </a:r>
            <a:r>
              <a:rPr lang="en" sz="1100">
                <a:uFill>
                  <a:noFill/>
                </a:uFill>
                <a:hlinkClick r:id="rId3"/>
              </a:rPr>
              <a:t>"An interview with Tania Willard on Beat Nation, Indigenous curation and changing the world through art"</a:t>
            </a:r>
            <a:r>
              <a:rPr lang="en" sz="1100"/>
              <a:t>. </a:t>
            </a:r>
            <a:r>
              <a:rPr lang="en" sz="1100" i="1"/>
              <a:t>Decolonization: Indigeneity, Education &amp; Society</a:t>
            </a:r>
            <a:r>
              <a:rPr lang="en" sz="1100"/>
              <a:t>. </a:t>
            </a:r>
            <a:r>
              <a:rPr lang="en" sz="1100" i="1"/>
              <a:t>3</a:t>
            </a:r>
            <a:r>
              <a:rPr lang="en" sz="1100"/>
              <a:t>(1). Spring 2014.</a:t>
            </a:r>
            <a:endParaRPr sz="1100"/>
          </a:p>
          <a:p>
            <a:pPr marL="0" lvl="0" indent="0">
              <a:spcBef>
                <a:spcPts val="1600"/>
              </a:spcBef>
              <a:spcAft>
                <a:spcPts val="0"/>
              </a:spcAft>
              <a:buNone/>
            </a:pPr>
            <a:r>
              <a:rPr lang="en" sz="1100"/>
              <a:t>Milloy, J. S. (1999). </a:t>
            </a:r>
            <a:r>
              <a:rPr lang="en" sz="1100" i="1"/>
              <a:t>A national crime: the Canadian government and the residential school system, 1879 to 1986</a:t>
            </a:r>
            <a:r>
              <a:rPr lang="en" sz="1100"/>
              <a:t>. Winnipeg: University of Manitoba Press.</a:t>
            </a:r>
            <a:endParaRPr sz="1100"/>
          </a:p>
          <a:p>
            <a:pPr marL="0" lvl="0" indent="0">
              <a:spcBef>
                <a:spcPts val="1600"/>
              </a:spcBef>
              <a:spcAft>
                <a:spcPts val="0"/>
              </a:spcAft>
              <a:buNone/>
            </a:pPr>
            <a:r>
              <a:rPr lang="en" sz="1100"/>
              <a:t>Truth and Reconciliation Commission of Canada. (2015).  Final report of the Truth and Reconciliation Commission of Canada. 6 vols. </a:t>
            </a:r>
            <a:r>
              <a:rPr lang="en" sz="1100" u="sng">
                <a:solidFill>
                  <a:schemeClr val="accent5"/>
                </a:solidFill>
                <a:hlinkClick r:id="rId4"/>
              </a:rPr>
              <a:t>http://nctr.ca/reports.php</a:t>
            </a:r>
            <a:r>
              <a:rPr lang="en" sz="1100"/>
              <a:t>.</a:t>
            </a:r>
            <a:endParaRPr sz="1100"/>
          </a:p>
          <a:p>
            <a:pPr marL="0" lvl="0" indent="0">
              <a:spcBef>
                <a:spcPts val="1600"/>
              </a:spcBef>
              <a:spcAft>
                <a:spcPts val="0"/>
              </a:spcAft>
              <a:buNone/>
            </a:pPr>
            <a:r>
              <a:rPr lang="en" sz="1100"/>
              <a:t>Sommerstein, D. (2014, January 3). Hip-Hop’s Aboriginal Connection. </a:t>
            </a:r>
            <a:r>
              <a:rPr lang="en" sz="1100" i="1"/>
              <a:t>National Public Radio</a:t>
            </a:r>
            <a:r>
              <a:rPr lang="en" sz="1100"/>
              <a:t>. Retrieved from </a:t>
            </a:r>
            <a:r>
              <a:rPr lang="en" sz="1100" u="sng">
                <a:solidFill>
                  <a:schemeClr val="hlink"/>
                </a:solidFill>
                <a:hlinkClick r:id="rId5"/>
              </a:rPr>
              <a:t>https://www.npr.org/2014/01/04/259428743/hip-hops-aboriginal-connection</a:t>
            </a:r>
            <a:endParaRPr sz="1100"/>
          </a:p>
          <a:p>
            <a:pPr marL="0" lvl="0" indent="0">
              <a:spcBef>
                <a:spcPts val="1600"/>
              </a:spcBef>
              <a:spcAft>
                <a:spcPts val="0"/>
              </a:spcAft>
              <a:buNone/>
            </a:pPr>
            <a:r>
              <a:rPr lang="en" sz="1100"/>
              <a:t>Stake, R. E. (1995). </a:t>
            </a:r>
            <a:r>
              <a:rPr lang="en" sz="1100" i="1"/>
              <a:t>The Art of Case Study Research.</a:t>
            </a:r>
            <a:r>
              <a:rPr lang="en" sz="1100"/>
              <a:t> Thousand Oaks: CA, Sage.</a:t>
            </a:r>
            <a:endParaRPr sz="1100"/>
          </a:p>
          <a:p>
            <a:pPr marL="0" lvl="0" indent="0">
              <a:spcBef>
                <a:spcPts val="1600"/>
              </a:spcBef>
              <a:spcAft>
                <a:spcPts val="0"/>
              </a:spcAft>
              <a:buNone/>
            </a:pPr>
            <a:r>
              <a:rPr lang="en" sz="1100"/>
              <a:t>Yin, R. K. (1994). </a:t>
            </a:r>
            <a:r>
              <a:rPr lang="en" sz="1100" i="1"/>
              <a:t>Case Study Research: Design and Methods</a:t>
            </a:r>
            <a:r>
              <a:rPr lang="en" sz="1100"/>
              <a:t>. London: Sage.</a:t>
            </a:r>
            <a:endParaRPr sz="1100"/>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75" name="Shape 75"/>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pic>
        <p:nvPicPr>
          <p:cNvPr id="76" name="Shape 76"/>
          <p:cNvPicPr preferRelativeResize="0"/>
          <p:nvPr/>
        </p:nvPicPr>
        <p:blipFill rotWithShape="1">
          <a:blip r:embed="rId3">
            <a:alphaModFix/>
          </a:blip>
          <a:srcRect l="-260" t="19987" r="259"/>
          <a:stretch/>
        </p:blipFill>
        <p:spPr>
          <a:xfrm>
            <a:off x="326425" y="769338"/>
            <a:ext cx="8491150" cy="3604825"/>
          </a:xfrm>
          <a:prstGeom prst="rect">
            <a:avLst/>
          </a:prstGeom>
          <a:noFill/>
          <a:ln>
            <a:noFill/>
          </a:ln>
        </p:spPr>
      </p:pic>
      <p:sp>
        <p:nvSpPr>
          <p:cNvPr id="77" name="Shape 77"/>
          <p:cNvSpPr txBox="1"/>
          <p:nvPr/>
        </p:nvSpPr>
        <p:spPr>
          <a:xfrm>
            <a:off x="247175" y="4543225"/>
            <a:ext cx="4990500" cy="411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https://www.artoronto.ca/?p=17909</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Introduction</a:t>
            </a:r>
            <a:endParaRPr/>
          </a:p>
        </p:txBody>
      </p:sp>
      <p:sp>
        <p:nvSpPr>
          <p:cNvPr id="83" name="Shape 8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My research was inspired by the course themes of ‘Historical foundations’, ‘Indigenous education’, and ‘Identities, cultures and diversity in educational contexts’, as well as my passion for dance and the potential related affordances of hip hop culture in youth empowerment and identity formation.</a:t>
            </a:r>
            <a:endParaRPr/>
          </a:p>
          <a:p>
            <a:pPr marL="0" lvl="0" indent="0" rtl="0">
              <a:spcBef>
                <a:spcPts val="1600"/>
              </a:spcBef>
              <a:spcAft>
                <a:spcPts val="0"/>
              </a:spcAft>
              <a:buNone/>
            </a:pPr>
            <a:r>
              <a:rPr lang="en"/>
              <a:t>This research project looked at the intersection of Indigenous culture and identity with hip hop culture and identity, examined through the study of the specific case of ‘Beat Nation: Hip hop as Indigenous culture’</a:t>
            </a:r>
            <a:endParaRPr/>
          </a:p>
          <a:p>
            <a:pPr marL="0" lvl="0" indent="0" rtl="0">
              <a:spcBef>
                <a:spcPts val="1600"/>
              </a:spcBef>
              <a:spcAft>
                <a:spcPts val="0"/>
              </a:spcAft>
              <a:buNone/>
            </a:pPr>
            <a:r>
              <a:rPr lang="en"/>
              <a:t>‘Beat Nation’, which was originally created in 2006 as a website by Tania Willard and Skeena Reece, is a museum exhibit that focuses on “the development of hip hop culture within Aboriginal youth communities and its influence on cultural production” (Beat Nation website, </a:t>
            </a:r>
            <a:r>
              <a:rPr lang="en" u="sng">
                <a:solidFill>
                  <a:schemeClr val="hlink"/>
                </a:solidFill>
                <a:hlinkClick r:id="rId3"/>
              </a:rPr>
              <a:t>www.beatnation.org</a:t>
            </a:r>
            <a:r>
              <a:rPr lang="en"/>
              <a:t>) </a:t>
            </a:r>
            <a:endParaRPr/>
          </a:p>
          <a:p>
            <a:pPr marL="0" lvl="0" indent="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Research Questions</a:t>
            </a:r>
            <a:endParaRPr/>
          </a:p>
        </p:txBody>
      </p:sp>
      <p:sp>
        <p:nvSpPr>
          <p:cNvPr id="89" name="Shape 8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a:pPr>
            <a:r>
              <a:rPr lang="en"/>
              <a:t>How do hip hop culture and Indigenous culture come together in the case of the museum exhibit ‘Beat Nation’?</a:t>
            </a:r>
            <a:endParaRPr/>
          </a:p>
          <a:p>
            <a:pPr marL="0" lvl="0" indent="0" rtl="0">
              <a:spcBef>
                <a:spcPts val="0"/>
              </a:spcBef>
              <a:spcAft>
                <a:spcPts val="0"/>
              </a:spcAft>
              <a:buNone/>
            </a:pPr>
            <a:endParaRPr/>
          </a:p>
          <a:p>
            <a:pPr marL="457200" lvl="0" indent="-342900" rtl="0">
              <a:spcBef>
                <a:spcPts val="0"/>
              </a:spcBef>
              <a:spcAft>
                <a:spcPts val="0"/>
              </a:spcAft>
              <a:buSzPts val="1800"/>
              <a:buAutoNum type="arabicPeriod"/>
            </a:pPr>
            <a:r>
              <a:rPr lang="en"/>
              <a:t>How does Beat Nation promote Indigenous culture and identity and does it have the potential to empower Indigenous youth?</a:t>
            </a:r>
            <a:endParaRPr/>
          </a:p>
          <a:p>
            <a:pPr marL="0" lvl="0" indent="0" rtl="0">
              <a:spcBef>
                <a:spcPts val="0"/>
              </a:spcBef>
              <a:spcAft>
                <a:spcPts val="0"/>
              </a:spcAft>
              <a:buNone/>
            </a:pPr>
            <a:endParaRPr/>
          </a:p>
          <a:p>
            <a:pPr marL="457200" lvl="0" indent="-342900" rtl="0">
              <a:spcBef>
                <a:spcPts val="0"/>
              </a:spcBef>
              <a:spcAft>
                <a:spcPts val="1600"/>
              </a:spcAft>
              <a:buSzPts val="1800"/>
              <a:buAutoNum type="arabicPeriod"/>
            </a:pPr>
            <a:r>
              <a:rPr lang="en"/>
              <a:t>Are there implications for future educational practices?</a:t>
            </a:r>
            <a:endParaRPr/>
          </a:p>
        </p:txBody>
      </p:sp>
      <p:pic>
        <p:nvPicPr>
          <p:cNvPr id="90" name="Shape 90"/>
          <p:cNvPicPr preferRelativeResize="0"/>
          <p:nvPr/>
        </p:nvPicPr>
        <p:blipFill>
          <a:blip r:embed="rId3">
            <a:alphaModFix/>
          </a:blip>
          <a:stretch>
            <a:fillRect/>
          </a:stretch>
        </p:blipFill>
        <p:spPr>
          <a:xfrm>
            <a:off x="5774463" y="3456713"/>
            <a:ext cx="3133725" cy="14573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Operationalization of Terms</a:t>
            </a:r>
            <a:endParaRPr/>
          </a:p>
        </p:txBody>
      </p:sp>
      <p:sp>
        <p:nvSpPr>
          <p:cNvPr id="96" name="Shape 9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accent6"/>
                </a:solidFill>
              </a:rPr>
              <a:t>Hip hop and hip hop culture:</a:t>
            </a:r>
            <a:r>
              <a:rPr lang="en"/>
              <a:t> </a:t>
            </a:r>
            <a:endParaRPr/>
          </a:p>
          <a:p>
            <a:pPr marL="457200" lvl="0" indent="-342900" rtl="0">
              <a:spcBef>
                <a:spcPts val="1600"/>
              </a:spcBef>
              <a:spcAft>
                <a:spcPts val="0"/>
              </a:spcAft>
              <a:buSzPts val="1800"/>
              <a:buChar char="-"/>
            </a:pPr>
            <a:r>
              <a:rPr lang="en">
                <a:solidFill>
                  <a:schemeClr val="accent6"/>
                </a:solidFill>
              </a:rPr>
              <a:t>Hip Hop:</a:t>
            </a:r>
            <a:r>
              <a:rPr lang="en"/>
              <a:t> Originally created in the 1970s and 1980s as a response to social and economic injustices being perpetuated by elite members of society (Lefebvre, 2014)</a:t>
            </a:r>
            <a:endParaRPr/>
          </a:p>
          <a:p>
            <a:pPr marL="457200" lvl="0" indent="-342900" rtl="0">
              <a:spcBef>
                <a:spcPts val="0"/>
              </a:spcBef>
              <a:spcAft>
                <a:spcPts val="0"/>
              </a:spcAft>
              <a:buSzPts val="1800"/>
              <a:buChar char="-"/>
            </a:pPr>
            <a:r>
              <a:rPr lang="en">
                <a:solidFill>
                  <a:schemeClr val="accent6"/>
                </a:solidFill>
              </a:rPr>
              <a:t>Elements:</a:t>
            </a:r>
            <a:r>
              <a:rPr lang="en"/>
              <a:t> rapping, dancing, deejaying/emceeing, and writing (graffiti) </a:t>
            </a:r>
            <a:endParaRPr/>
          </a:p>
          <a:p>
            <a:pPr marL="457200" lvl="0" indent="-342900" rtl="0">
              <a:spcBef>
                <a:spcPts val="0"/>
              </a:spcBef>
              <a:spcAft>
                <a:spcPts val="0"/>
              </a:spcAft>
              <a:buSzPts val="1800"/>
              <a:buChar char="-"/>
            </a:pPr>
            <a:r>
              <a:rPr lang="en"/>
              <a:t>It is within all of these elements of hip hop that culture emerges and youth are able to make connections to similarities between the songs, the movements, the words and their own lives</a:t>
            </a:r>
            <a:endParaRPr/>
          </a:p>
          <a:p>
            <a:pPr marL="457200" lvl="0" indent="-342900">
              <a:spcBef>
                <a:spcPts val="0"/>
              </a:spcBef>
              <a:spcAft>
                <a:spcPts val="0"/>
              </a:spcAft>
              <a:buSzPts val="1800"/>
              <a:buChar char="-"/>
            </a:pPr>
            <a:r>
              <a:rPr lang="en"/>
              <a:t>Hip hop as a cultural teacher, a provider of a sense of identity, a means of inclusion in society (Lefebvre, 2014) and an encourager of agency and empowerment to produce social change</a:t>
            </a:r>
            <a:endParaRPr/>
          </a:p>
        </p:txBody>
      </p:sp>
      <p:pic>
        <p:nvPicPr>
          <p:cNvPr id="97" name="Shape 97"/>
          <p:cNvPicPr preferRelativeResize="0"/>
          <p:nvPr/>
        </p:nvPicPr>
        <p:blipFill>
          <a:blip r:embed="rId3">
            <a:alphaModFix/>
          </a:blip>
          <a:stretch>
            <a:fillRect/>
          </a:stretch>
        </p:blipFill>
        <p:spPr>
          <a:xfrm rot="1316138">
            <a:off x="7425075" y="319926"/>
            <a:ext cx="1283673" cy="128367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1743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Operationalization of Terms, Cont.</a:t>
            </a:r>
            <a:endParaRPr/>
          </a:p>
        </p:txBody>
      </p:sp>
      <p:sp>
        <p:nvSpPr>
          <p:cNvPr id="103" name="Shape 103"/>
          <p:cNvSpPr txBox="1">
            <a:spLocks noGrp="1"/>
          </p:cNvSpPr>
          <p:nvPr>
            <p:ph type="body" idx="1"/>
          </p:nvPr>
        </p:nvSpPr>
        <p:spPr>
          <a:xfrm>
            <a:off x="311700" y="747025"/>
            <a:ext cx="8520600" cy="3920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Indigenous identity and culture:</a:t>
            </a:r>
            <a:endParaRPr>
              <a:solidFill>
                <a:srgbClr val="FFFFFF"/>
              </a:solidFill>
            </a:endParaRPr>
          </a:p>
          <a:p>
            <a:pPr marL="457200" lvl="0" indent="-342900" rtl="0">
              <a:spcBef>
                <a:spcPts val="1600"/>
              </a:spcBef>
              <a:spcAft>
                <a:spcPts val="0"/>
              </a:spcAft>
              <a:buSzPts val="1800"/>
              <a:buChar char="-"/>
            </a:pPr>
            <a:r>
              <a:rPr lang="en"/>
              <a:t>Between 1871 and 1921 a series of treaties were signed (1-11) which in effect gave Ottawa control over the indigenous land and put their people under the ‘care’ of the federal government (Angus, 2015)</a:t>
            </a:r>
            <a:endParaRPr/>
          </a:p>
          <a:p>
            <a:pPr marL="457200" lvl="0" indent="-342900" rtl="0">
              <a:spcBef>
                <a:spcPts val="0"/>
              </a:spcBef>
              <a:spcAft>
                <a:spcPts val="0"/>
              </a:spcAft>
              <a:buSzPts val="1800"/>
              <a:buChar char="-"/>
            </a:pPr>
            <a:r>
              <a:rPr lang="en"/>
              <a:t>Cultural genocide: destruction of those structures and practices that allow a group to continue as a group; destroy political and social institutions, seize land, restrict movement, eradicate language, persecute spiritual leaders, families disrupted to prevent the transmission of cultural values and identity generationally (Truth and Reconciliation Commission of Canada, 2015)</a:t>
            </a:r>
            <a:endParaRPr/>
          </a:p>
          <a:p>
            <a:pPr marL="457200" lvl="0" indent="-342900">
              <a:spcBef>
                <a:spcPts val="0"/>
              </a:spcBef>
              <a:spcAft>
                <a:spcPts val="0"/>
              </a:spcAft>
              <a:buSzPts val="1800"/>
              <a:buChar char="-"/>
            </a:pPr>
            <a:r>
              <a:rPr lang="en"/>
              <a:t>This research acknowledges the historical silencing of the Indigenous people of Canada, however for the sake of the research focus, an in-depth historical account is left out. Instead see Angus, 2015; Truth and Reconciliation Commission of Canada, 2015; Milloy, 1999; Bombay, Matheson &amp; Anisman, 2014)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Operationalization of Terms, Cont.</a:t>
            </a:r>
            <a:endParaRPr/>
          </a:p>
        </p:txBody>
      </p:sp>
      <p:sp>
        <p:nvSpPr>
          <p:cNvPr id="109" name="Shape 10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FFFFFF"/>
                </a:solidFill>
              </a:rPr>
              <a:t>Empowerment:</a:t>
            </a:r>
            <a:endParaRPr>
              <a:solidFill>
                <a:srgbClr val="FFFFFF"/>
              </a:solidFill>
            </a:endParaRPr>
          </a:p>
          <a:p>
            <a:pPr marL="457200" lvl="0" indent="-342900" rtl="0">
              <a:spcBef>
                <a:spcPts val="1600"/>
              </a:spcBef>
              <a:spcAft>
                <a:spcPts val="0"/>
              </a:spcAft>
              <a:buSzPts val="1800"/>
              <a:buChar char="-"/>
            </a:pPr>
            <a:r>
              <a:rPr lang="en"/>
              <a:t>Lee &amp; Chen (2014) conducted a study which examined issues that Taiwanese Aboriginal youth were facing, specifically exploring the role of non-profit organizations in empowering Indigenous students</a:t>
            </a:r>
            <a:endParaRPr/>
          </a:p>
          <a:p>
            <a:pPr marL="457200" lvl="0" indent="-342900" rtl="0">
              <a:spcBef>
                <a:spcPts val="0"/>
              </a:spcBef>
              <a:spcAft>
                <a:spcPts val="0"/>
              </a:spcAft>
              <a:buSzPts val="1800"/>
              <a:buChar char="-"/>
            </a:pPr>
            <a:r>
              <a:rPr lang="en"/>
              <a:t>Although this study was conducted in Taiwan, I have found many parallels between the historical and political contexts of Taiwanese Aboriginal youth and Canadian Indigenous youth, and so I believe it is relevant to my own research</a:t>
            </a:r>
            <a:endParaRPr/>
          </a:p>
          <a:p>
            <a:pPr marL="457200" lvl="0" indent="-342900" rtl="0">
              <a:spcBef>
                <a:spcPts val="0"/>
              </a:spcBef>
              <a:spcAft>
                <a:spcPts val="0"/>
              </a:spcAft>
              <a:buClr>
                <a:schemeClr val="accent6"/>
              </a:buClr>
              <a:buSzPts val="1800"/>
              <a:buChar char="-"/>
            </a:pPr>
            <a:r>
              <a:rPr lang="en">
                <a:solidFill>
                  <a:schemeClr val="accent6"/>
                </a:solidFill>
              </a:rPr>
              <a:t>Definition of Empowerment: “developing a sense of duty (responsibility); facing frustrating school experiences; developing leadership; learning about own culture and mother tongue language; experiencing community, team, sharing, self-confidence and self-esteem” (Lee &amp; Chen, 2014, p. 8)</a:t>
            </a:r>
            <a:endParaRPr>
              <a:solidFill>
                <a:schemeClr val="accent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Literature Review </a:t>
            </a:r>
            <a:endParaRPr/>
          </a:p>
        </p:txBody>
      </p:sp>
      <p:sp>
        <p:nvSpPr>
          <p:cNvPr id="115" name="Shape 1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Move away from traditional, colonial ways of knowing and learning (Friere, 1993; Westheiemer, 2015)</a:t>
            </a:r>
            <a:endParaRPr/>
          </a:p>
          <a:p>
            <a:pPr marL="0" lvl="0" indent="0">
              <a:spcBef>
                <a:spcPts val="1600"/>
              </a:spcBef>
              <a:spcAft>
                <a:spcPts val="0"/>
              </a:spcAft>
              <a:buNone/>
            </a:pPr>
            <a:r>
              <a:rPr lang="en"/>
              <a:t>Insurgence of research around hip hop culture (Hill, 2009; Irizarry, 2009; Chang, 2005; Dando, 2017; Davies, 2012) and Indigenous youth/culture (Miller, 1996; Angus, 2015; Truth and Reconciliation Commision of Canada, 2015) separately</a:t>
            </a:r>
            <a:endParaRPr/>
          </a:p>
          <a:p>
            <a:pPr marL="0" lvl="0" indent="0">
              <a:spcBef>
                <a:spcPts val="1600"/>
              </a:spcBef>
              <a:spcAft>
                <a:spcPts val="0"/>
              </a:spcAft>
              <a:buNone/>
            </a:pPr>
            <a:r>
              <a:rPr lang="en"/>
              <a:t>Gap in research that examines the combination of the two and the implications for such combination (Brooks et al., 2015; Biggs El, 2012)</a:t>
            </a:r>
            <a:endParaRPr/>
          </a:p>
          <a:p>
            <a:pPr marL="0" lvl="0" indent="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2958</Words>
  <Application>Microsoft Office PowerPoint</Application>
  <PresentationFormat>On-screen Show (16:9)</PresentationFormat>
  <Paragraphs>101</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Oswald</vt:lpstr>
      <vt:lpstr>Arial</vt:lpstr>
      <vt:lpstr>Average</vt:lpstr>
      <vt:lpstr>Slate</vt:lpstr>
      <vt:lpstr>Examining Indigenous youth empowerment through aesthetics and hip hop culture: A case study of ‘Beat Nation-Hip hop as Indigenous culture’</vt:lpstr>
      <vt:lpstr>PowerPoint Presentation</vt:lpstr>
      <vt:lpstr>PowerPoint Presentation</vt:lpstr>
      <vt:lpstr>Introduction</vt:lpstr>
      <vt:lpstr>Research Questions</vt:lpstr>
      <vt:lpstr>Operationalization of Terms</vt:lpstr>
      <vt:lpstr>Operationalization of Terms, Cont.</vt:lpstr>
      <vt:lpstr>Operationalization of Terms, Cont.</vt:lpstr>
      <vt:lpstr>Literature Review </vt:lpstr>
      <vt:lpstr>Conceptual Framework</vt:lpstr>
      <vt:lpstr>Case Study Method</vt:lpstr>
      <vt:lpstr>PowerPoint Presentation</vt:lpstr>
      <vt:lpstr>PowerPoint Presentation</vt:lpstr>
      <vt:lpstr>PowerPoint Presentation</vt:lpstr>
      <vt:lpstr>Findings</vt:lpstr>
      <vt:lpstr>PowerPoint Presentation</vt:lpstr>
      <vt:lpstr>Conclusion</vt:lpstr>
      <vt:lpstr>Implications</vt:lpstr>
      <vt:lpstr>References</vt:lpstr>
      <vt:lpstr>References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Indigenous youth empowerment through aesthetics and hip hop culture: A case study of ‘Beat Nation-Hip hop as Indigenous culture’</dc:title>
  <dc:creator>Jessica Coleman</dc:creator>
  <cp:lastModifiedBy>Jessica Coleman</cp:lastModifiedBy>
  <cp:revision>1</cp:revision>
  <dcterms:modified xsi:type="dcterms:W3CDTF">2018-04-06T01:13:55Z</dcterms:modified>
</cp:coreProperties>
</file>